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a5ee5b6532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1a5ee5b6532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a5ee5b6532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1a5ee5b6532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a5ee5b6532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a5ee5b6532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a5ee5b653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1a5ee5b653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a5ee5b6532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1a5ee5b6532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a5ee5b6532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1a5ee5b6532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7fc069fc9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17fc069fc9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a5ee5b6532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1a5ee5b6532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fc069fc92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17fc069fc92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fc069fc9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7fc069fc92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a5ee5b653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1a5ee5b653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7fc069fc9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7fc069fc9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https://www.alibaba.com/trade/search?fsb=y&amp;IndexArea=product_en&amp;CatId=&amp;tab=verifiedManufactory&amp;SearchText=cutting+boar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https://www.google.com/search?q=small+factory+in+china&amp;tbm=isch&amp;ved=2ahUKEwjTxbjZ8uL7AhVG0YUKHcUWDwwQ2-cCegQIABAA&amp;oq=small+factory+in+china&amp;gs_lcp=CgNpbWcQAzoFCAAQgAQ6BggAEAcQHjoICAAQCBAHEB5QqQxYuBFgkxJoAHAAeACAAYkBiAH5BZIBAzAuNpgBAKABAaoBC2d3cy13aXotaW1nwAEB&amp;sclient=img&amp;ei=BxyOY5OmEcailwTFrbxg&amp;bih=509&amp;biw=960&amp;rlz=1C5CHFA_enUS768US76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https://www.shopify.com/blog/13975985-how-to-find-a-manufacturer-or-supplier-for-your-product-idea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activity.alibaba.com/page/how_it_wroks.html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7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4314101" y="395789"/>
            <a:ext cx="7518503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400"/>
              <a:buNone/>
            </a:pPr>
            <a:r>
              <a:rPr b="1" lang="en-US" sz="44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Suppliers sourcing in Alibaba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247296" y="297008"/>
            <a:ext cx="11697408" cy="6263985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247296" y="1590260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13"/>
          <p:cNvCxnSpPr/>
          <p:nvPr/>
        </p:nvCxnSpPr>
        <p:spPr>
          <a:xfrm rot="10800000">
            <a:off x="4230366" y="297008"/>
            <a:ext cx="0" cy="1293252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780" y="802531"/>
            <a:ext cx="2629283" cy="4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7318" y="2209739"/>
            <a:ext cx="3731760" cy="37317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4309350" y="2203027"/>
            <a:ext cx="3745198" cy="3745198"/>
          </a:xfrm>
          <a:prstGeom prst="ellipse">
            <a:avLst/>
          </a:prstGeom>
          <a:solidFill>
            <a:srgbClr val="831B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818" y="2216464"/>
            <a:ext cx="3731761" cy="37317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247300" y="5941500"/>
            <a:ext cx="331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Oded Guy</a:t>
            </a:r>
            <a:endParaRPr b="1"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2"/>
          <p:cNvGrpSpPr/>
          <p:nvPr/>
        </p:nvGrpSpPr>
        <p:grpSpPr>
          <a:xfrm>
            <a:off x="-109407" y="1419900"/>
            <a:ext cx="12301407" cy="6858000"/>
            <a:chOff x="-356703" y="0"/>
            <a:chExt cx="12301407" cy="6858000"/>
          </a:xfrm>
        </p:grpSpPr>
        <p:pic>
          <p:nvPicPr>
            <p:cNvPr id="201" name="Google Shape;201;p2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22"/>
          <p:cNvSpPr txBox="1"/>
          <p:nvPr>
            <p:ph type="ctrTitle"/>
          </p:nvPr>
        </p:nvSpPr>
        <p:spPr>
          <a:xfrm>
            <a:off x="779677" y="741370"/>
            <a:ext cx="942292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Get a price estimation</a:t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/>
          <p:nvPr/>
        </p:nvSpPr>
        <p:spPr>
          <a:xfrm>
            <a:off x="247300" y="1835848"/>
            <a:ext cx="11697300" cy="47253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22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22"/>
          <p:cNvSpPr txBox="1"/>
          <p:nvPr/>
        </p:nvSpPr>
        <p:spPr>
          <a:xfrm>
            <a:off x="779668" y="2756011"/>
            <a:ext cx="9046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Opening few dozens of listings before reaching out to the suppliers and making an estimation of the price between them – to see if this product can still be profitable in some way</a:t>
            </a:r>
            <a:endParaRPr b="0" i="0" sz="25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500"/>
              <a:buFont typeface="David"/>
              <a:buChar char="•"/>
            </a:pPr>
            <a:r>
              <a:rPr lang="en-US" sz="25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Notice different product </a:t>
            </a:r>
            <a:r>
              <a:rPr lang="en-US" sz="25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variations (</a:t>
            </a:r>
            <a:r>
              <a:rPr lang="en-US" sz="2500" u="sng">
                <a:solidFill>
                  <a:schemeClr val="hlink"/>
                </a:solidFill>
                <a:latin typeface="David"/>
                <a:ea typeface="David"/>
                <a:cs typeface="David"/>
                <a:sym typeface="David"/>
                <a:hlinkClick r:id="rId5"/>
              </a:rPr>
              <a:t>cutting boards</a:t>
            </a:r>
            <a:r>
              <a:rPr lang="en-US" sz="25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)</a:t>
            </a:r>
            <a:endParaRPr sz="25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500"/>
              <a:buFont typeface="David"/>
              <a:buChar char="•"/>
            </a:pPr>
            <a:r>
              <a:rPr lang="en-US" sz="25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Notice different product quantities and MOQs</a:t>
            </a:r>
            <a:br>
              <a:rPr lang="en-US" sz="25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5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208" name="Google Shape;208;p22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3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214" name="Google Shape;214;p23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3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23"/>
          <p:cNvSpPr txBox="1"/>
          <p:nvPr>
            <p:ph type="ctrTitle"/>
          </p:nvPr>
        </p:nvSpPr>
        <p:spPr>
          <a:xfrm>
            <a:off x="779675" y="741375"/>
            <a:ext cx="984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Presentation of You and Your Business</a:t>
            </a:r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/>
          <p:nvPr/>
        </p:nvSpPr>
        <p:spPr>
          <a:xfrm>
            <a:off x="-4" y="2073708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23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23"/>
          <p:cNvSpPr txBox="1"/>
          <p:nvPr/>
        </p:nvSpPr>
        <p:spPr>
          <a:xfrm>
            <a:off x="778826" y="2105725"/>
            <a:ext cx="101166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They want your business!  but they have other leads and clients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Present 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yourself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as an established business.  get better in time.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You are NOT the business owner.  you need to have 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someone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above 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you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! for 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negotiations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Have a business name, email, domain, website…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They are 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checking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you,  same as you are checking them - this is a marketplace….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221" name="Google Shape;221;p23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4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227" name="Google Shape;227;p24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4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24"/>
          <p:cNvSpPr txBox="1"/>
          <p:nvPr>
            <p:ph type="ctrTitle"/>
          </p:nvPr>
        </p:nvSpPr>
        <p:spPr>
          <a:xfrm>
            <a:off x="779675" y="741375"/>
            <a:ext cx="1124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Prepare The RFQ Template - Info Sheet</a:t>
            </a:r>
            <a:endParaRPr/>
          </a:p>
        </p:txBody>
      </p:sp>
      <p:pic>
        <p:nvPicPr>
          <p:cNvPr id="230" name="Google Shape;2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/>
          <p:nvPr/>
        </p:nvSpPr>
        <p:spPr>
          <a:xfrm>
            <a:off x="247346" y="2007708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24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p24"/>
          <p:cNvSpPr txBox="1"/>
          <p:nvPr/>
        </p:nvSpPr>
        <p:spPr>
          <a:xfrm>
            <a:off x="778826" y="2105725"/>
            <a:ext cx="101166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Prepare a template nof your product specs - Information sheet - as much details as possible.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Get ready with your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template 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of basic and general questions (not so many) about any product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/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Ask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for a price of 2000 \ 3000 units (for quoting purposes)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Check with them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1 by 1 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 must to have features in the product.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Take them out of Alibaba to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Wechat.</a:t>
            </a:r>
            <a:endParaRPr b="1" i="0" sz="20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Ask them all the rest of the questions from the bad reviews of the product +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HS code*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- all in 1 excel template.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Negotiate 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with them by showing them the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other offers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but not too much – to not risk the quality</a:t>
            </a:r>
            <a:endParaRPr b="0" i="0" sz="20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Priorities 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: Quality - Relationship  - Price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4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5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240" name="Google Shape;240;p25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5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25"/>
          <p:cNvSpPr txBox="1"/>
          <p:nvPr>
            <p:ph type="ctrTitle"/>
          </p:nvPr>
        </p:nvSpPr>
        <p:spPr>
          <a:xfrm>
            <a:off x="779675" y="741375"/>
            <a:ext cx="1124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Deep Dive with the top winners</a:t>
            </a:r>
            <a:endParaRPr b="1" sz="40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/>
          <p:nvPr/>
        </p:nvSpPr>
        <p:spPr>
          <a:xfrm>
            <a:off x="247346" y="2007708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5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25"/>
          <p:cNvSpPr txBox="1"/>
          <p:nvPr/>
        </p:nvSpPr>
        <p:spPr>
          <a:xfrm>
            <a:off x="713350" y="2155800"/>
            <a:ext cx="108705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Select the top 2-5 options.  DO NOT GO WITH JUST 1-2.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Send a designated Template Reply to all the top and ask more questions.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Check with them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1 by 1 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 must to have features in the product.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Take them out of Alibaba to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Wechat.</a:t>
            </a:r>
            <a:endParaRPr b="1" i="0" sz="20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Ask them all the rest of the questions from the bad reviews of the product +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HS code*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- all in 1 excel template.</a:t>
            </a:r>
            <a:endParaRPr b="0" i="0" sz="20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Work with them to develop YOUR product: Differentiation, Packaging, Optional Upgrades, Newer models, etc.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Negotiate 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with them by showing them the </a:t>
            </a: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other offers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but not too much – to not risk the quality</a:t>
            </a:r>
            <a:endParaRPr b="0" i="0" sz="20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Priorities </a:t>
            </a:r>
            <a:r>
              <a:rPr b="0" i="0" lang="en-US" sz="2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: Quality - Relationship  - Price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25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6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253" name="Google Shape;253;p26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6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26"/>
          <p:cNvSpPr txBox="1"/>
          <p:nvPr>
            <p:ph type="ctrTitle"/>
          </p:nvPr>
        </p:nvSpPr>
        <p:spPr>
          <a:xfrm>
            <a:off x="779675" y="741375"/>
            <a:ext cx="1124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Sourcing Roadmap</a:t>
            </a:r>
            <a:endParaRPr b="1" sz="40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/>
          <p:nvPr/>
        </p:nvSpPr>
        <p:spPr>
          <a:xfrm>
            <a:off x="247346" y="2007708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26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9" name="Google Shape;259;p26"/>
          <p:cNvSpPr txBox="1"/>
          <p:nvPr/>
        </p:nvSpPr>
        <p:spPr>
          <a:xfrm>
            <a:off x="713350" y="2155800"/>
            <a:ext cx="10870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Prepare your product Info Sheet - Specs Sheet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Prepare your RFQ Template email request.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Send the RFQ to as many 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relevant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suppliers as possible : </a:t>
            </a: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Dozens…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Evaluate and Screen the replies, inside Alibaba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Send the Follow Up email with more questions to the good ones.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Choose the top 2-5 Winners and keep negotiating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Develop your products and order, learn and improve the process.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Negotiate pricing, terms, conditions.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Finalise with the top winner.  not only based on pricing.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260" name="Google Shape;260;p26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7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266" name="Google Shape;266;p27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7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27"/>
          <p:cNvSpPr txBox="1"/>
          <p:nvPr>
            <p:ph type="ctrTitle"/>
          </p:nvPr>
        </p:nvSpPr>
        <p:spPr>
          <a:xfrm>
            <a:off x="779677" y="741370"/>
            <a:ext cx="942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Factories in China</a:t>
            </a:r>
            <a:endParaRPr/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7"/>
          <p:cNvSpPr/>
          <p:nvPr/>
        </p:nvSpPr>
        <p:spPr>
          <a:xfrm>
            <a:off x="247296" y="1861333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27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2" name="Google Shape;272;p27"/>
          <p:cNvSpPr txBox="1"/>
          <p:nvPr/>
        </p:nvSpPr>
        <p:spPr>
          <a:xfrm>
            <a:off x="779677" y="2109547"/>
            <a:ext cx="90468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Based in Regions - based on materials and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craftsmanship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You will ship from the closest port to your factory region.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Big / Small / family Owned /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Government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Owned….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 u="sng">
                <a:solidFill>
                  <a:schemeClr val="hlink"/>
                </a:solidFill>
                <a:latin typeface="David"/>
                <a:ea typeface="David"/>
                <a:cs typeface="David"/>
                <a:sym typeface="David"/>
                <a:hlinkClick r:id="rId5"/>
              </a:rPr>
              <a:t>Many DIfferent types of Factories….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 Factory Boss !  The Boss room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 Sales Representatives - young hungry educated chinese.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Rich Factory / Poor factory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You can be the Biggest Client - Or the Smallest Client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Find the factory where your competitor is manufacturing.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273" name="Google Shape;273;p27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8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279" name="Google Shape;279;p2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28"/>
          <p:cNvSpPr txBox="1"/>
          <p:nvPr>
            <p:ph type="ctrTitle"/>
          </p:nvPr>
        </p:nvSpPr>
        <p:spPr>
          <a:xfrm>
            <a:off x="779677" y="741370"/>
            <a:ext cx="942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endParaRPr/>
          </a:p>
        </p:txBody>
      </p:sp>
      <p:pic>
        <p:nvPicPr>
          <p:cNvPr id="282" name="Google Shape;28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/>
          <p:nvPr/>
        </p:nvSpPr>
        <p:spPr>
          <a:xfrm>
            <a:off x="247296" y="1873833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28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5" name="Google Shape;285;p28"/>
          <p:cNvSpPr txBox="1"/>
          <p:nvPr/>
        </p:nvSpPr>
        <p:spPr>
          <a:xfrm>
            <a:off x="779677" y="2109547"/>
            <a:ext cx="90468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 </a:t>
            </a:r>
            <a:r>
              <a:rPr b="1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relationship </a:t>
            </a: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is their highest priority, not like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Treat them like a </a:t>
            </a:r>
            <a:r>
              <a:rPr b="1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stupid baby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Be </a:t>
            </a:r>
            <a:r>
              <a:rPr b="1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very specific</a:t>
            </a: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in your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Follow up</a:t>
            </a: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with them because they won’t do 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Don’t accept </a:t>
            </a:r>
            <a:r>
              <a:rPr b="1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giving your contact details</a:t>
            </a: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so easily to them – they will keep chasing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Business card is not that important – you should keep it empty if you don’t want them to bother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Don’t be surprised if they will try to “court” you – just do the same.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They will say “yes” to anything, so </a:t>
            </a:r>
            <a:r>
              <a:rPr b="1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don’t let them fool you.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28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9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292" name="Google Shape;292;p29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9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29"/>
          <p:cNvSpPr txBox="1"/>
          <p:nvPr>
            <p:ph type="ctrTitle"/>
          </p:nvPr>
        </p:nvSpPr>
        <p:spPr>
          <a:xfrm>
            <a:off x="779677" y="741370"/>
            <a:ext cx="942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Wechat – shows you are serious</a:t>
            </a:r>
            <a:endParaRPr/>
          </a:p>
        </p:txBody>
      </p:sp>
      <p:pic>
        <p:nvPicPr>
          <p:cNvPr id="295" name="Google Shape;2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9"/>
          <p:cNvSpPr/>
          <p:nvPr/>
        </p:nvSpPr>
        <p:spPr>
          <a:xfrm>
            <a:off x="192646" y="1387883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29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29"/>
          <p:cNvSpPr txBox="1"/>
          <p:nvPr/>
        </p:nvSpPr>
        <p:spPr>
          <a:xfrm>
            <a:off x="779677" y="2109547"/>
            <a:ext cx="904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Quick background about what is it.</a:t>
            </a:r>
            <a:b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How to use it </a:t>
            </a:r>
            <a:b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Why does it make look serious In Front of them if you have your own Wechat</a:t>
            </a:r>
            <a:endParaRPr b="0" i="0" sz="24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299" name="Google Shape;299;p29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0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305" name="Google Shape;305;p30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30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p30"/>
          <p:cNvSpPr txBox="1"/>
          <p:nvPr>
            <p:ph type="ctrTitle"/>
          </p:nvPr>
        </p:nvSpPr>
        <p:spPr>
          <a:xfrm>
            <a:off x="779677" y="741370"/>
            <a:ext cx="942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Sourcing - build a relationship</a:t>
            </a:r>
            <a:endParaRPr/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0"/>
          <p:cNvSpPr/>
          <p:nvPr/>
        </p:nvSpPr>
        <p:spPr>
          <a:xfrm>
            <a:off x="247346" y="1573483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p30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1" name="Google Shape;311;p30"/>
          <p:cNvSpPr txBox="1"/>
          <p:nvPr/>
        </p:nvSpPr>
        <p:spPr>
          <a:xfrm>
            <a:off x="779677" y="2109547"/>
            <a:ext cx="9046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Relationship is Very important.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Starting from the first email presentation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How would you present yourself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Once you start working with a supplier -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build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that relationship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Relationship leads to more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cooperation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and success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Relationship helps you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negotiate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in the future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Relationship helps you get ahead of the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competition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(in that factory)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312" name="Google Shape;312;p30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1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318" name="Google Shape;318;p31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31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31"/>
          <p:cNvSpPr txBox="1"/>
          <p:nvPr>
            <p:ph type="ctrTitle"/>
          </p:nvPr>
        </p:nvSpPr>
        <p:spPr>
          <a:xfrm>
            <a:off x="779677" y="741370"/>
            <a:ext cx="942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Sourcing - Multiple Suppliers</a:t>
            </a:r>
            <a:endParaRPr/>
          </a:p>
        </p:txBody>
      </p:sp>
      <p:pic>
        <p:nvPicPr>
          <p:cNvPr id="321" name="Google Shape;3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1"/>
          <p:cNvSpPr/>
          <p:nvPr/>
        </p:nvSpPr>
        <p:spPr>
          <a:xfrm>
            <a:off x="247346" y="1573483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31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4" name="Google Shape;324;p31"/>
          <p:cNvSpPr txBox="1"/>
          <p:nvPr/>
        </p:nvSpPr>
        <p:spPr>
          <a:xfrm>
            <a:off x="779677" y="2109547"/>
            <a:ext cx="9046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Sourcing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Relationship are Temporary and non-singular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Work with multiple suppliers for the same products - at the same time 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Rotate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between suppliers / work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simultaneously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Shift supplier upon new order - new RFQ, with your current volume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Packaging Supplier / Accessory supplier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Develop the relationship - Get Terms:</a:t>
            </a:r>
            <a:b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Payment terms: 10%-90%</a:t>
            </a:r>
            <a:b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Lead Time terms: Get inventory in 20 days</a:t>
            </a:r>
            <a:b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Supply chain terms: Supplier stor goods and drip feed them into FBA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Work with 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different</a:t>
            </a: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suppliers for different products - multiple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325" name="Google Shape;325;p31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4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4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4"/>
          <p:cNvSpPr txBox="1"/>
          <p:nvPr>
            <p:ph type="ctrTitle"/>
          </p:nvPr>
        </p:nvSpPr>
        <p:spPr>
          <a:xfrm>
            <a:off x="920127" y="870550"/>
            <a:ext cx="98595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What is Sourcing? </a:t>
            </a:r>
            <a:r>
              <a:rPr b="1" lang="en-US" sz="36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from china?</a:t>
            </a:r>
            <a:endParaRPr sz="4800"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247300" y="1835852"/>
            <a:ext cx="11697300" cy="47253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14"/>
          <p:cNvSpPr txBox="1"/>
          <p:nvPr/>
        </p:nvSpPr>
        <p:spPr>
          <a:xfrm>
            <a:off x="779675" y="2304700"/>
            <a:ext cx="108402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76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3100"/>
              <a:buFont typeface="Arial"/>
              <a:buChar char="•"/>
            </a:pPr>
            <a:r>
              <a:rPr lang="en-US" sz="2250">
                <a:solidFill>
                  <a:srgbClr val="831B3E"/>
                </a:solidFill>
                <a:highlight>
                  <a:srgbClr val="FFFFFF"/>
                </a:highlight>
              </a:rPr>
              <a:t>Product sourcing is the process of buying product inventory from a supplier and then reselling them. Common product sourcing methods include </a:t>
            </a:r>
            <a:r>
              <a:rPr lang="en-US" sz="2250" u="sng">
                <a:solidFill>
                  <a:srgbClr val="831B3E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finding a manufacturer</a:t>
            </a:r>
            <a:r>
              <a:rPr lang="en-US" sz="2250">
                <a:solidFill>
                  <a:srgbClr val="831B3E"/>
                </a:solidFill>
                <a:highlight>
                  <a:srgbClr val="FFFFFF"/>
                </a:highlight>
              </a:rPr>
              <a:t> for custom products, purchasing third-party goods from a wholesale supplier, and partnering with a dropshipper.</a:t>
            </a:r>
            <a:endParaRPr sz="22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31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b="0" i="0" sz="3100" u="none" cap="none" strike="noStrike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331" name="Google Shape;331;p3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" name="Google Shape;333;p32"/>
          <p:cNvSpPr txBox="1"/>
          <p:nvPr>
            <p:ph type="ctrTitle"/>
          </p:nvPr>
        </p:nvSpPr>
        <p:spPr>
          <a:xfrm>
            <a:off x="779675" y="741375"/>
            <a:ext cx="1124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Sourcing Roadmap</a:t>
            </a:r>
            <a:endParaRPr b="1" sz="40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2"/>
          <p:cNvSpPr/>
          <p:nvPr/>
        </p:nvSpPr>
        <p:spPr>
          <a:xfrm>
            <a:off x="247346" y="2007708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32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7" name="Google Shape;337;p32"/>
          <p:cNvSpPr txBox="1"/>
          <p:nvPr/>
        </p:nvSpPr>
        <p:spPr>
          <a:xfrm>
            <a:off x="713350" y="2155800"/>
            <a:ext cx="10870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Prepare your product Info Sheet - Specs Sheet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Prepare your RFQ Template email request.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Send the RFQ to as many relevant suppliers as possible : Dozens…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Evaluate and Screen the replies, inside Alibaba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Send the Follow Up email with more questions to the good ones.</a:t>
            </a:r>
            <a:b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Choose the top 2-5 Winners and keep negotiating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Develop your products and order, learn and improve the process.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Negotiate pricing, terms, conditions.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000"/>
              <a:buFont typeface="David"/>
              <a:buChar char="•"/>
            </a:pPr>
            <a:r>
              <a:rPr lang="en-US" sz="2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Finalise with the top winner.  not only based on pricing.</a:t>
            </a:r>
            <a:endParaRPr sz="20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338" name="Google Shape;338;p32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3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344" name="Google Shape;344;p33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3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6" name="Google Shape;3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3"/>
          <p:cNvSpPr/>
          <p:nvPr/>
        </p:nvSpPr>
        <p:spPr>
          <a:xfrm>
            <a:off x="247296" y="297008"/>
            <a:ext cx="11697408" cy="6263985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33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9" name="Google Shape;349;p33"/>
          <p:cNvSpPr txBox="1"/>
          <p:nvPr/>
        </p:nvSpPr>
        <p:spPr>
          <a:xfrm>
            <a:off x="1155703" y="2967343"/>
            <a:ext cx="904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6000"/>
              <a:buFont typeface="David"/>
              <a:buNone/>
            </a:pPr>
            <a:r>
              <a:rPr b="0" i="0" lang="en-US" sz="6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33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1B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4"/>
          <p:cNvSpPr txBox="1"/>
          <p:nvPr>
            <p:ph type="ctrTitle"/>
          </p:nvPr>
        </p:nvSpPr>
        <p:spPr>
          <a:xfrm>
            <a:off x="611761" y="3498824"/>
            <a:ext cx="4232964" cy="942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AF1"/>
              </a:buClr>
              <a:buSzPts val="6000"/>
              <a:buFont typeface="Arial"/>
              <a:buNone/>
            </a:pPr>
            <a:r>
              <a:rPr b="1" lang="en-US">
                <a:solidFill>
                  <a:srgbClr val="DF9AF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357" name="Google Shape;357;p34"/>
          <p:cNvSpPr/>
          <p:nvPr/>
        </p:nvSpPr>
        <p:spPr>
          <a:xfrm>
            <a:off x="247295" y="297008"/>
            <a:ext cx="11699539" cy="6263985"/>
          </a:xfrm>
          <a:prstGeom prst="rect">
            <a:avLst/>
          </a:prstGeom>
          <a:noFill/>
          <a:ln cap="flat" cmpd="sng" w="9525">
            <a:solidFill>
              <a:srgbClr val="F6F7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7856" y="1960545"/>
            <a:ext cx="6848719" cy="3760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4"/>
          <p:cNvSpPr txBox="1"/>
          <p:nvPr/>
        </p:nvSpPr>
        <p:spPr>
          <a:xfrm>
            <a:off x="8226696" y="787741"/>
            <a:ext cx="4555025" cy="432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F7ED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6F7ED"/>
                </a:solidFill>
                <a:latin typeface="Avenir"/>
                <a:ea typeface="Avenir"/>
                <a:cs typeface="Avenir"/>
                <a:sym typeface="Avenir"/>
              </a:rPr>
              <a:t>www.negev-prime.com</a:t>
            </a:r>
            <a:endParaRPr b="0" i="0" sz="2400" u="none" cap="none" strike="noStrike">
              <a:solidFill>
                <a:srgbClr val="F6F7E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60" name="Google Shape;36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517" y="681255"/>
            <a:ext cx="3575516" cy="645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34"/>
          <p:cNvCxnSpPr/>
          <p:nvPr/>
        </p:nvCxnSpPr>
        <p:spPr>
          <a:xfrm>
            <a:off x="247296" y="1590260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F6F7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34"/>
          <p:cNvCxnSpPr/>
          <p:nvPr/>
        </p:nvCxnSpPr>
        <p:spPr>
          <a:xfrm rot="10800000">
            <a:off x="7951305" y="297008"/>
            <a:ext cx="0" cy="1293252"/>
          </a:xfrm>
          <a:prstGeom prst="straightConnector1">
            <a:avLst/>
          </a:prstGeom>
          <a:noFill/>
          <a:ln cap="flat" cmpd="sng" w="9525">
            <a:solidFill>
              <a:srgbClr val="F6F7E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779675" y="2304700"/>
            <a:ext cx="91137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8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3300"/>
              <a:buFont typeface="Arial"/>
              <a:buChar char="•"/>
            </a:pPr>
            <a:r>
              <a:rPr lang="en-US" sz="2450">
                <a:solidFill>
                  <a:srgbClr val="831B3E"/>
                </a:solidFill>
                <a:highlight>
                  <a:srgbClr val="FFFFFF"/>
                </a:highlight>
              </a:rPr>
              <a:t>Work with a Known Supplier that you have relations with.</a:t>
            </a:r>
            <a:endParaRPr sz="24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Look at products, find the manufacturer on the packaging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Go to designated trade shows in your local area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Go to China Markets: Yiwu, </a:t>
            </a: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Shenzhen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Go to China Trade show:  The Canton fair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69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3000"/>
              <a:buChar char="•"/>
            </a:pPr>
            <a:r>
              <a:rPr b="1" lang="en-US" sz="3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Source from Alibaba, </a:t>
            </a:r>
            <a:r>
              <a:rPr b="1" lang="en-US" sz="3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with</a:t>
            </a:r>
            <a:r>
              <a:rPr b="1" lang="en-US" sz="30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no expenses, from the comfort of your home…..</a:t>
            </a:r>
            <a:br>
              <a:rPr b="1" i="0" lang="en-US" sz="30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b="1" i="0" sz="3000" u="none" cap="none" strike="noStrike">
              <a:solidFill>
                <a:srgbClr val="831B3E"/>
              </a:solidFill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 amt="20000"/>
          </a:blip>
          <a:srcRect b="0" l="0" r="38095" t="0"/>
          <a:stretch/>
        </p:blipFill>
        <p:spPr>
          <a:xfrm>
            <a:off x="6531533" y="0"/>
            <a:ext cx="5660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>
            <p:ph type="ctrTitle"/>
          </p:nvPr>
        </p:nvSpPr>
        <p:spPr>
          <a:xfrm>
            <a:off x="920127" y="870550"/>
            <a:ext cx="98595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Sourcing Methods</a:t>
            </a:r>
            <a:endParaRPr sz="4800"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131400" y="754025"/>
            <a:ext cx="11697300" cy="11301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5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15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6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127" name="Google Shape;127;p16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6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6"/>
          <p:cNvSpPr txBox="1"/>
          <p:nvPr>
            <p:ph type="ctrTitle"/>
          </p:nvPr>
        </p:nvSpPr>
        <p:spPr>
          <a:xfrm>
            <a:off x="920114" y="870550"/>
            <a:ext cx="854872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What is Alibaba?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247300" y="1855148"/>
            <a:ext cx="11697300" cy="47058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16"/>
          <p:cNvSpPr txBox="1"/>
          <p:nvPr/>
        </p:nvSpPr>
        <p:spPr>
          <a:xfrm>
            <a:off x="760374" y="2208125"/>
            <a:ext cx="911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16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" name="Google Shape;13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0175" y="2033200"/>
            <a:ext cx="7056927" cy="382525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7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141" name="Google Shape;141;p17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7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7"/>
          <p:cNvSpPr txBox="1"/>
          <p:nvPr>
            <p:ph type="ctrTitle"/>
          </p:nvPr>
        </p:nvSpPr>
        <p:spPr>
          <a:xfrm>
            <a:off x="920114" y="870550"/>
            <a:ext cx="85488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What is Alibaba.com?</a:t>
            </a:r>
            <a:endParaRPr/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247300" y="1942102"/>
            <a:ext cx="11697300" cy="46188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17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" name="Google Shape;147;p17"/>
          <p:cNvSpPr txBox="1"/>
          <p:nvPr/>
        </p:nvSpPr>
        <p:spPr>
          <a:xfrm>
            <a:off x="779674" y="2304700"/>
            <a:ext cx="9113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Alibaba is a </a:t>
            </a:r>
            <a:r>
              <a:rPr b="1" i="0" lang="en-US" sz="28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searching platform for suppliers</a:t>
            </a:r>
            <a:r>
              <a:rPr b="0" i="0" lang="en-US" sz="28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, factories, trading companies, and more… mainly for suppliers</a:t>
            </a:r>
            <a:endParaRPr b="0" i="0" sz="28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Basically you can see it as the starting point for e-commerce businesses</a:t>
            </a:r>
            <a:br>
              <a:rPr b="0" i="0" lang="en-US" sz="28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</a:br>
            <a:endParaRPr b="0" i="0" sz="2800" u="none" cap="none" strike="noStrike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7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ctrTitle"/>
          </p:nvPr>
        </p:nvSpPr>
        <p:spPr>
          <a:xfrm>
            <a:off x="920114" y="870550"/>
            <a:ext cx="85488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Alibaba - end-to-end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" name="Google Shape;156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6575" y="1627750"/>
            <a:ext cx="9253381" cy="41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162" name="Google Shape;162;p19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9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9"/>
          <p:cNvSpPr txBox="1"/>
          <p:nvPr>
            <p:ph type="ctrTitle"/>
          </p:nvPr>
        </p:nvSpPr>
        <p:spPr>
          <a:xfrm>
            <a:off x="779677" y="741370"/>
            <a:ext cx="94230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How to find the right suppliers?</a:t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92646" y="436583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19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19"/>
          <p:cNvSpPr txBox="1"/>
          <p:nvPr/>
        </p:nvSpPr>
        <p:spPr>
          <a:xfrm>
            <a:off x="778818" y="2326486"/>
            <a:ext cx="90468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Search by supplier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Trade assurance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Gold supplier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Verified supplier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Product page details are not relevant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Number of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Company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Relevant products catalog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sales agent in most cases, not the real factory owner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9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-109407" y="0"/>
            <a:ext cx="12301409" cy="6858000"/>
            <a:chOff x="-356703" y="0"/>
            <a:chExt cx="12301409" cy="6858000"/>
          </a:xfrm>
        </p:grpSpPr>
        <p:pic>
          <p:nvPicPr>
            <p:cNvPr id="175" name="Google Shape;175;p20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0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3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0"/>
          <p:cNvSpPr txBox="1"/>
          <p:nvPr>
            <p:ph type="ctrTitle"/>
          </p:nvPr>
        </p:nvSpPr>
        <p:spPr>
          <a:xfrm>
            <a:off x="920127" y="870550"/>
            <a:ext cx="10197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Basic Terminology</a:t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/>
          <p:nvPr/>
        </p:nvSpPr>
        <p:spPr>
          <a:xfrm>
            <a:off x="247300" y="1797202"/>
            <a:ext cx="11697300" cy="47637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20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20"/>
          <p:cNvSpPr txBox="1"/>
          <p:nvPr/>
        </p:nvSpPr>
        <p:spPr>
          <a:xfrm>
            <a:off x="779675" y="2304700"/>
            <a:ext cx="109755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OEM - Original Equipment Manufacturing (iphone)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ODM - Original Design Manufacturing (Private Label / white Label)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David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Moulding - Mould </a:t>
            </a: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Design</a:t>
            </a: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, Mould Ownership, Mould = Moat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David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MOQ - Minimum Order </a:t>
            </a: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Quantity</a:t>
            </a: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 (based on volume tiers)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David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Inspection - Factory inspection, Product inspection, </a:t>
            </a: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Loading</a:t>
            </a: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 inspection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David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Trading Company - Agent - MiddleMan - Not a direct factory - Ok.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David"/>
              <a:buChar char="•"/>
            </a:pPr>
            <a:r>
              <a:rPr lang="en-US" sz="28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HS Code - Harmonized System Codes</a:t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182" name="Google Shape;182;p20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1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188" name="Google Shape;188;p21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1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1"/>
          <p:cNvSpPr txBox="1"/>
          <p:nvPr>
            <p:ph type="ctrTitle"/>
          </p:nvPr>
        </p:nvSpPr>
        <p:spPr>
          <a:xfrm>
            <a:off x="779677" y="741370"/>
            <a:ext cx="942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HS code - Customs</a:t>
            </a:r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>
            <a:off x="397471" y="1773733"/>
            <a:ext cx="11697300" cy="6264000"/>
          </a:xfrm>
          <a:prstGeom prst="rect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21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p21"/>
          <p:cNvSpPr txBox="1"/>
          <p:nvPr/>
        </p:nvSpPr>
        <p:spPr>
          <a:xfrm>
            <a:off x="779677" y="2081350"/>
            <a:ext cx="111651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What is the HS code?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Ask your suppliers for the HS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How does it work in the customs – different fees for different countries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Trump’s increase at the war between the US to China (Tar</a:t>
            </a:r>
            <a:r>
              <a:rPr b="1"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iff)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Declare 70% of the goods real value</a:t>
            </a:r>
            <a:endParaRPr b="0" i="0" sz="24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Ask the shipping carrier for the HS code and for the best classification for your product.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Don’t try to mess too much with it to not get punished (don’t declare too low and don’t put a wrong HS code).</a:t>
            </a:r>
            <a:endParaRPr b="0" i="0" sz="2400" u="none" cap="none" strike="noStrike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400"/>
              <a:buFont typeface="David"/>
              <a:buChar char="•"/>
            </a:pPr>
            <a:r>
              <a:rPr lang="en-US" sz="2400">
                <a:solidFill>
                  <a:srgbClr val="831B3E"/>
                </a:solidFill>
                <a:latin typeface="David"/>
                <a:ea typeface="David"/>
                <a:cs typeface="David"/>
                <a:sym typeface="David"/>
              </a:rPr>
              <a:t>Ship as DDP - Delivery Duties Paid - Service by the forwarders.</a:t>
            </a:r>
            <a:endParaRPr sz="2400">
              <a:solidFill>
                <a:srgbClr val="831B3E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cxnSp>
        <p:nvCxnSpPr>
          <p:cNvPr id="195" name="Google Shape;195;p21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